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4" r:id="rId7"/>
    <p:sldId id="285" r:id="rId8"/>
    <p:sldId id="286" r:id="rId9"/>
    <p:sldId id="293" r:id="rId10"/>
    <p:sldId id="297" r:id="rId11"/>
    <p:sldId id="296" r:id="rId12"/>
    <p:sldId id="316" r:id="rId13"/>
    <p:sldId id="295" r:id="rId14"/>
    <p:sldId id="294" r:id="rId15"/>
    <p:sldId id="302" r:id="rId16"/>
    <p:sldId id="300" r:id="rId17"/>
    <p:sldId id="299" r:id="rId18"/>
    <p:sldId id="298" r:id="rId19"/>
    <p:sldId id="307" r:id="rId20"/>
    <p:sldId id="308" r:id="rId21"/>
    <p:sldId id="309" r:id="rId22"/>
    <p:sldId id="310" r:id="rId23"/>
    <p:sldId id="317" r:id="rId24"/>
    <p:sldId id="311" r:id="rId25"/>
    <p:sldId id="315" r:id="rId26"/>
    <p:sldId id="312" r:id="rId27"/>
    <p:sldId id="313" r:id="rId28"/>
    <p:sldId id="31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F15562-26B2-4CA4-8CC4-B3552C353FAD}">
          <p14:sldIdLst>
            <p14:sldId id="280"/>
            <p14:sldId id="281"/>
            <p14:sldId id="284"/>
            <p14:sldId id="285"/>
            <p14:sldId id="286"/>
            <p14:sldId id="293"/>
            <p14:sldId id="297"/>
            <p14:sldId id="296"/>
            <p14:sldId id="316"/>
            <p14:sldId id="295"/>
            <p14:sldId id="294"/>
            <p14:sldId id="302"/>
            <p14:sldId id="300"/>
            <p14:sldId id="299"/>
            <p14:sldId id="298"/>
            <p14:sldId id="307"/>
            <p14:sldId id="308"/>
            <p14:sldId id="309"/>
            <p14:sldId id="310"/>
            <p14:sldId id="317"/>
            <p14:sldId id="311"/>
            <p14:sldId id="315"/>
            <p14:sldId id="312"/>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836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4793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767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8878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5683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3605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743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5351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389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57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2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9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19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8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EA15526-7079-4B7B-987C-1B5FAE11A0FF}" type="datetime1">
              <a:rPr lang="en-US" smtClean="0"/>
              <a:t>7/29/2022</a:t>
            </a:fld>
            <a:endParaRPr lang="en-US" dirty="0"/>
          </a:p>
        </p:txBody>
      </p:sp>
    </p:spTree>
    <p:extLst>
      <p:ext uri="{BB962C8B-B14F-4D97-AF65-F5344CB8AC3E}">
        <p14:creationId xmlns:p14="http://schemas.microsoft.com/office/powerpoint/2010/main" val="25756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7/29/2022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34089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arkansasgopwing.blogspot.com/2015/06/are-airline-prices-going-to-rise.html"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597561" y="522501"/>
            <a:ext cx="10721748" cy="6105986"/>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381854" y="524624"/>
            <a:ext cx="6497052" cy="1354217"/>
          </a:xfrm>
          <a:prstGeom prst="rect">
            <a:avLst/>
          </a:prstGeom>
          <a:noFill/>
        </p:spPr>
        <p:txBody>
          <a:bodyPr wrap="square">
            <a:spAutoFit/>
          </a:bodyPr>
          <a:lstStyle/>
          <a:p>
            <a:pPr algn="ctr"/>
            <a:r>
              <a:rPr lang="en-IN" sz="3200" dirty="0">
                <a:latin typeface="Arial Black" panose="020B0A04020102020204" pitchFamily="34" charset="0"/>
              </a:rPr>
              <a:t>PROJECT PRESENTATION ON</a:t>
            </a:r>
            <a:br>
              <a:rPr lang="en-IN" sz="1800" dirty="0"/>
            </a:br>
            <a:endParaRPr lang="en-IN" dirty="0"/>
          </a:p>
        </p:txBody>
      </p:sp>
      <p:sp>
        <p:nvSpPr>
          <p:cNvPr id="12" name="TextBox 11">
            <a:extLst>
              <a:ext uri="{FF2B5EF4-FFF2-40B4-BE49-F238E27FC236}">
                <a16:creationId xmlns:a16="http://schemas.microsoft.com/office/drawing/2014/main" id="{8F10EA97-ECD1-59F7-F910-D009DFC73D7C}"/>
              </a:ext>
            </a:extLst>
          </p:cNvPr>
          <p:cNvSpPr txBox="1"/>
          <p:nvPr/>
        </p:nvSpPr>
        <p:spPr>
          <a:xfrm>
            <a:off x="597561" y="1431246"/>
            <a:ext cx="7039223" cy="584775"/>
          </a:xfrm>
          <a:prstGeom prst="rect">
            <a:avLst/>
          </a:prstGeom>
          <a:noFill/>
        </p:spPr>
        <p:txBody>
          <a:bodyPr wrap="square">
            <a:spAutoFit/>
          </a:bodyPr>
          <a:lstStyle/>
          <a:p>
            <a:r>
              <a:rPr lang="en-IN" sz="3200" b="1" dirty="0">
                <a:latin typeface="Arial Black" panose="020B0A04020102020204" pitchFamily="34" charset="0"/>
              </a:rPr>
              <a:t>FLIGHT PRICE PREDICTION</a:t>
            </a:r>
            <a:endParaRPr lang="en-IN" sz="3200" dirty="0">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636784" y="5258281"/>
            <a:ext cx="3898232" cy="1077218"/>
          </a:xfrm>
          <a:prstGeom prst="rect">
            <a:avLst/>
          </a:prstGeom>
          <a:noFill/>
        </p:spPr>
        <p:txBody>
          <a:bodyPr wrap="square" rtlCol="0">
            <a:spAutoFit/>
          </a:bodyPr>
          <a:lstStyle/>
          <a:p>
            <a:pPr algn="ctr"/>
            <a:r>
              <a:rPr lang="en-US" sz="3200" b="1" dirty="0"/>
              <a:t>BY </a:t>
            </a:r>
          </a:p>
          <a:p>
            <a:pPr algn="ctr"/>
            <a:r>
              <a:rPr lang="en-US" sz="3200" b="1" dirty="0"/>
              <a:t>V SAMYUKTA</a:t>
            </a:r>
            <a:endParaRPr lang="en-IN" sz="3200" b="1" dirty="0"/>
          </a:p>
        </p:txBody>
      </p:sp>
      <p:sp>
        <p:nvSpPr>
          <p:cNvPr id="2" name="TextBox 1">
            <a:extLst>
              <a:ext uri="{FF2B5EF4-FFF2-40B4-BE49-F238E27FC236}">
                <a16:creationId xmlns:a16="http://schemas.microsoft.com/office/drawing/2014/main" id="{FD0903C6-BCDA-2C9A-4299-0204CC64F5C3}"/>
              </a:ext>
            </a:extLst>
          </p:cNvPr>
          <p:cNvSpPr txBox="1"/>
          <p:nvPr/>
        </p:nvSpPr>
        <p:spPr>
          <a:xfrm>
            <a:off x="1398668" y="6628487"/>
            <a:ext cx="9173312" cy="230832"/>
          </a:xfrm>
          <a:prstGeom prst="rect">
            <a:avLst/>
          </a:prstGeom>
          <a:noFill/>
        </p:spPr>
        <p:txBody>
          <a:bodyPr wrap="square" rtlCol="0">
            <a:spAutoFit/>
          </a:bodyPr>
          <a:lstStyle/>
          <a:p>
            <a:r>
              <a:rPr lang="en-IN" sz="900">
                <a:hlinkClick r:id="rId5" tooltip="https://arkansasgopwing.blogspot.com/2015/06/are-airline-prices-going-to-rise.html"/>
              </a:rPr>
              <a:t>This Photo</a:t>
            </a:r>
            <a:r>
              <a:rPr lang="en-IN" sz="900"/>
              <a:t> by Unknown Author is licensed under </a:t>
            </a:r>
            <a:r>
              <a:rPr lang="en-IN" sz="900">
                <a:hlinkClick r:id="rId6" tooltip="https://creativecommons.org/licenses/by-nc-sa/3.0/"/>
              </a:rPr>
              <a:t>CC BY-SA-NC</a:t>
            </a:r>
            <a:endParaRPr lang="en-IN" sz="90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20213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89" y="777240"/>
            <a:ext cx="11665819" cy="5700562"/>
          </a:xfrm>
        </p:spPr>
        <p:txBody>
          <a:bodyPr>
            <a:noAutofit/>
          </a:bodyPr>
          <a:lstStyle/>
          <a:p>
            <a:pPr>
              <a:lnSpc>
                <a:spcPct val="107000"/>
              </a:lnSpc>
              <a:spcAft>
                <a:spcPts val="800"/>
              </a:spcAft>
              <a:buFont typeface="Arial" panose="020B0604020202020204" pitchFamily="34" charset="0"/>
              <a:buChar char="•"/>
              <a:tabLst>
                <a:tab pos="457200" algn="l"/>
              </a:tabLst>
            </a:pPr>
            <a:r>
              <a:rPr lang="en-IN" dirty="0">
                <a:latin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Vistara has largest share in market followed by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Indigo.</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76% of fight starts from New Delhi and rest from Pune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99% of fights destination is to Bangalore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starting from Pune is costlier than New Delhi</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to Bangalore is costlier than Mumbai and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of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Vistara are the costliest followed by SpiceJet, IndiGo, AirAsia and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GoFirst</a:t>
            </a:r>
            <a:endPar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high for fights with 2 stops.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NonStop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flight ticket prices are low.</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Departure_Hour</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vs Price": From the bar plot and line plot we can see that there are some flights departing in the noon 12 AM having most expensive ticket prices compared to late evening flights. We can also observe the flight ticket prices are higher during evening (may fluctuate) and it decreases in the late night.</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very high during 9-10am where as early morning flights have low prices.</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Long duration flights have higher ticket price and short duration flights have low ticket price</a:t>
            </a:r>
          </a:p>
          <a:p>
            <a:pPr>
              <a:lnSpc>
                <a:spcPct val="107000"/>
              </a:lnSpc>
              <a:spcBef>
                <a:spcPts val="300"/>
              </a:spcBef>
              <a:spcAft>
                <a:spcPts val="300"/>
              </a:spcAft>
              <a:buFont typeface="Wingdings" panose="05000000000000000000" pitchFamily="2" charset="2"/>
              <a:buChar char="q"/>
            </a:pPr>
            <a:r>
              <a:rPr lang="en-IN" sz="2000" dirty="0"/>
              <a:t>         </a:t>
            </a: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AAA6008B-58BE-48EC-FF99-6939AC7773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59" y="1813877"/>
            <a:ext cx="3299460" cy="2132965"/>
          </a:xfrm>
          <a:prstGeom prst="rect">
            <a:avLst/>
          </a:prstGeom>
          <a:noFill/>
          <a:ln>
            <a:noFill/>
          </a:ln>
        </p:spPr>
      </p:pic>
      <p:pic>
        <p:nvPicPr>
          <p:cNvPr id="6" name="Picture 5">
            <a:extLst>
              <a:ext uri="{FF2B5EF4-FFF2-40B4-BE49-F238E27FC236}">
                <a16:creationId xmlns:a16="http://schemas.microsoft.com/office/drawing/2014/main" id="{DE21F6A7-4217-DF4C-4866-E68EB32A62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864" y="4153076"/>
            <a:ext cx="3401060" cy="2494280"/>
          </a:xfrm>
          <a:prstGeom prst="rect">
            <a:avLst/>
          </a:prstGeom>
          <a:noFill/>
          <a:ln>
            <a:noFill/>
          </a:ln>
        </p:spPr>
      </p:pic>
      <p:pic>
        <p:nvPicPr>
          <p:cNvPr id="7" name="Picture 6">
            <a:extLst>
              <a:ext uri="{FF2B5EF4-FFF2-40B4-BE49-F238E27FC236}">
                <a16:creationId xmlns:a16="http://schemas.microsoft.com/office/drawing/2014/main" id="{CD3509E1-A9AB-4DC7-66F3-AFBB6CD40F3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3542" y="1813877"/>
            <a:ext cx="3092033" cy="1924791"/>
          </a:xfrm>
          <a:prstGeom prst="rect">
            <a:avLst/>
          </a:prstGeom>
          <a:noFill/>
          <a:ln>
            <a:noFill/>
          </a:ln>
        </p:spPr>
      </p:pic>
      <p:pic>
        <p:nvPicPr>
          <p:cNvPr id="8" name="Picture 7">
            <a:extLst>
              <a:ext uri="{FF2B5EF4-FFF2-40B4-BE49-F238E27FC236}">
                <a16:creationId xmlns:a16="http://schemas.microsoft.com/office/drawing/2014/main" id="{AA13CD4A-BC1F-6529-A9A6-E0DC8EE12D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3543" y="4153077"/>
            <a:ext cx="3401060" cy="2513514"/>
          </a:xfrm>
          <a:prstGeom prst="rect">
            <a:avLst/>
          </a:prstGeom>
          <a:noFill/>
          <a:ln>
            <a:noFill/>
          </a:ln>
        </p:spPr>
      </p:pic>
      <p:pic>
        <p:nvPicPr>
          <p:cNvPr id="10" name="Picture 9">
            <a:extLst>
              <a:ext uri="{FF2B5EF4-FFF2-40B4-BE49-F238E27FC236}">
                <a16:creationId xmlns:a16="http://schemas.microsoft.com/office/drawing/2014/main" id="{52891147-C930-B54B-4FEB-4BD5F935915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97250" y="1727635"/>
            <a:ext cx="3299460" cy="2046723"/>
          </a:xfrm>
          <a:prstGeom prst="rect">
            <a:avLst/>
          </a:prstGeom>
          <a:noFill/>
          <a:ln>
            <a:noFill/>
          </a:ln>
        </p:spPr>
      </p:pic>
      <p:pic>
        <p:nvPicPr>
          <p:cNvPr id="11" name="Picture 10">
            <a:extLst>
              <a:ext uri="{FF2B5EF4-FFF2-40B4-BE49-F238E27FC236}">
                <a16:creationId xmlns:a16="http://schemas.microsoft.com/office/drawing/2014/main" id="{F9D60A07-A6C7-CA48-9A11-40890B64E12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97250" y="4138996"/>
            <a:ext cx="3485689" cy="2576029"/>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71049" y="1395664"/>
            <a:ext cx="7786838" cy="5905098"/>
          </a:xfrm>
        </p:spPr>
        <p:txBody>
          <a:bodyPr>
            <a:noAutofit/>
          </a:bodyPr>
          <a:lstStyle/>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From the distribution plot we can observe that most of the columns are somewhat distributed normally as they have no proper bell shape curve.</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"Price" is widely distributed between the range of 5000 - 25000.we can observe that most number of tickets are priced at 15000 and 10000.</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data in the column </a:t>
            </a:r>
            <a:r>
              <a:rPr lang="en-US" b="0" i="0" dirty="0" err="1">
                <a:effectLst/>
                <a:latin typeface="Calibri" panose="020F0502020204030204" pitchFamily="34" charset="0"/>
                <a:cs typeface="Calibri" panose="020F0502020204030204" pitchFamily="34" charset="0"/>
              </a:rPr>
              <a:t>Arrival_Hour</a:t>
            </a:r>
            <a:r>
              <a:rPr lang="en-US" b="0" i="0" dirty="0">
                <a:effectLst/>
                <a:latin typeface="Calibri" panose="020F0502020204030204" pitchFamily="34" charset="0"/>
                <a:cs typeface="Calibri" panose="020F0502020204030204" pitchFamily="34" charset="0"/>
              </a:rPr>
              <a:t> and </a:t>
            </a:r>
            <a:r>
              <a:rPr lang="en-US" b="0" i="0" dirty="0" err="1">
                <a:effectLst/>
                <a:latin typeface="Calibri" panose="020F0502020204030204" pitchFamily="34" charset="0"/>
                <a:cs typeface="Calibri" panose="020F0502020204030204" pitchFamily="34" charset="0"/>
              </a:rPr>
              <a:t>Arrival_min</a:t>
            </a:r>
            <a:r>
              <a:rPr lang="en-US" b="0" i="0" dirty="0">
                <a:effectLst/>
                <a:latin typeface="Calibri" panose="020F0502020204030204" pitchFamily="34" charset="0"/>
                <a:cs typeface="Calibri" panose="020F0502020204030204" pitchFamily="34" charset="0"/>
              </a:rPr>
              <a:t> skewed to left since the mean values is less than the median.</a:t>
            </a:r>
          </a:p>
          <a:p>
            <a:pPr lvl="0">
              <a:lnSpc>
                <a:spcPct val="107000"/>
              </a:lnSpc>
              <a:spcBef>
                <a:spcPts val="300"/>
              </a:spcBef>
              <a:spcAft>
                <a:spcPts val="300"/>
              </a:spcAft>
              <a:buFont typeface="Wingdings" panose="05000000000000000000" pitchFamily="2" charset="2"/>
              <a:buChar char="q"/>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597795" y="1876926"/>
            <a:ext cx="7767588" cy="5303520"/>
          </a:xfrm>
        </p:spPr>
        <p:txBody>
          <a:bodyPr>
            <a:noAutofit/>
          </a:bodyPr>
          <a:lstStyle/>
          <a:p>
            <a:pPr lvl="0">
              <a:lnSpc>
                <a:spcPct val="107000"/>
              </a:lnSpc>
              <a:buFont typeface="Arial" panose="020B0604020202020204" pitchFamily="34" charset="0"/>
              <a:buChar char="•"/>
            </a:pPr>
            <a:r>
              <a:rPr lang="en-IN" dirty="0">
                <a:solidFill>
                  <a:schemeClr val="tx1"/>
                </a:solidFill>
                <a:latin typeface="Calibri" panose="020F0502020204030204" pitchFamily="34" charset="0"/>
                <a:cs typeface="Calibri" panose="020F0502020204030204" pitchFamily="34" charset="0"/>
              </a:rPr>
              <a:t>I have used </a:t>
            </a:r>
            <a:r>
              <a:rPr lang="en-IN" dirty="0" err="1">
                <a:solidFill>
                  <a:schemeClr val="tx1"/>
                </a:solidFill>
                <a:latin typeface="Calibri" panose="020F0502020204030204" pitchFamily="34" charset="0"/>
                <a:cs typeface="Calibri" panose="020F0502020204030204" pitchFamily="34" charset="0"/>
              </a:rPr>
              <a:t>dist</a:t>
            </a:r>
            <a:r>
              <a:rPr lang="en-IN" dirty="0">
                <a:solidFill>
                  <a:schemeClr val="tx1"/>
                </a:solidFill>
                <a:latin typeface="Calibri" panose="020F0502020204030204" pitchFamily="34" charset="0"/>
                <a:cs typeface="Calibri" panose="020F0502020204030204" pitchFamily="34" charset="0"/>
              </a:rPr>
              <a:t> plot to check the skewness in numerical columns. </a:t>
            </a:r>
          </a:p>
          <a:p>
            <a:pPr lvl="0">
              <a:lnSpc>
                <a:spcPct val="107000"/>
              </a:lnSpc>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have used bar plot for each of categorical feature that shows the relation with the median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for all the sub categories in each categorical feature. </a:t>
            </a:r>
          </a:p>
          <a:p>
            <a:pPr lvl="0">
              <a:lnSpc>
                <a:spcPct val="107000"/>
              </a:lnSpc>
              <a:spcAft>
                <a:spcPts val="800"/>
              </a:spcAft>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found that there is no much linear relationship between continuous numerical variable and Flight</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Price.</a:t>
            </a:r>
            <a:endParaRPr lang="en-IN" dirty="0">
              <a:solidFill>
                <a:schemeClr val="tx1"/>
              </a:solidFill>
              <a:latin typeface="Calibri" panose="020F0502020204030204" pitchFamily="34" charset="0"/>
              <a:cs typeface="Calibri" panose="020F0502020204030204" pitchFamily="34" charset="0"/>
            </a:endParaRPr>
          </a:p>
          <a:p>
            <a:pPr lvl="0">
              <a:lnSpc>
                <a:spcPct val="107000"/>
              </a:lnSpc>
              <a:buFont typeface="Wingdings" panose="05000000000000000000" pitchFamily="2" charset="2"/>
              <a:buChar char="q"/>
            </a:pPr>
            <a:endParaRPr lang="en-IN" sz="2400" dirty="0"/>
          </a:p>
        </p:txBody>
      </p:sp>
    </p:spTree>
    <p:extLst>
      <p:ext uri="{BB962C8B-B14F-4D97-AF65-F5344CB8AC3E}">
        <p14:creationId xmlns:p14="http://schemas.microsoft.com/office/powerpoint/2010/main" val="153110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626670" y="1867300"/>
            <a:ext cx="7517330" cy="5303520"/>
          </a:xfrm>
        </p:spPr>
        <p:txBody>
          <a:bodyPr>
            <a:no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Data has been scrapped from yatra.com website so we have to clean it for our convenience.</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In my datasets I found there is no null values, outliers and also skewness.</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To encode the categorical columns I have use Label Encoding. </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VIF method was used </a:t>
            </a:r>
            <a:r>
              <a:rPr lang="en-IN" dirty="0">
                <a:effectLst/>
                <a:latin typeface="Calibri" panose="020F0502020204030204" pitchFamily="34" charset="0"/>
                <a:ea typeface="Calibri" panose="020F0502020204030204" pitchFamily="34" charset="0"/>
                <a:cs typeface="Calibri" panose="020F0502020204030204" pitchFamily="34" charset="0"/>
              </a:rPr>
              <a:t>to check the correlation between dependent and independent features. </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Also I have used standardization. Then followed by model building with all regression algorithms</a:t>
            </a:r>
            <a:r>
              <a:rPr lang="en-IN" sz="2400" dirty="0">
                <a:effectLst/>
                <a:latin typeface="Century" panose="02040604050505020304" pitchFamily="18" charset="0"/>
                <a:ea typeface="Calibri" panose="020F0502020204030204" pitchFamily="34" charset="0"/>
                <a:cs typeface="Times New Roman" panose="02020603050405020304" pitchFamily="18" charset="0"/>
              </a:rPr>
              <a:t>.</a:t>
            </a:r>
            <a:endParaRPr lang="en-IN" sz="2400" dirty="0">
              <a:latin typeface="Century" panose="02040604050505020304" pitchFamily="18" charset="0"/>
            </a:endParaRPr>
          </a:p>
          <a:p>
            <a:pPr>
              <a:buFont typeface="Wingdings" panose="05000000000000000000" pitchFamily="2" charset="2"/>
              <a:buChar char="q"/>
            </a:pPr>
            <a:endParaRPr lang="en-IN" sz="2400" dirty="0"/>
          </a:p>
        </p:txBody>
      </p:sp>
    </p:spTree>
    <p:extLst>
      <p:ext uri="{BB962C8B-B14F-4D97-AF65-F5344CB8AC3E}">
        <p14:creationId xmlns:p14="http://schemas.microsoft.com/office/powerpoint/2010/main" val="24940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488482" y="1382748"/>
            <a:ext cx="6768966" cy="4007444"/>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Since Price was my target and it was a continuous column so this  problem </a:t>
            </a:r>
            <a:r>
              <a:rPr lang="en-IN" dirty="0">
                <a:latin typeface="Calibri" panose="020F0502020204030204" pitchFamily="34" charset="0"/>
                <a:ea typeface="Calibri" panose="020F0502020204030204" pitchFamily="34" charset="0"/>
                <a:cs typeface="Calibri" panose="020F0502020204030204" pitchFamily="34" charset="0"/>
              </a:rPr>
              <a:t>is considered</a:t>
            </a:r>
            <a:r>
              <a:rPr lang="en-IN" sz="1800" dirty="0">
                <a:effectLst/>
                <a:latin typeface="Calibri" panose="020F0502020204030204" pitchFamily="34" charset="0"/>
                <a:ea typeface="Calibri" panose="020F0502020204030204" pitchFamily="34" charset="0"/>
                <a:cs typeface="Calibri" panose="020F0502020204030204" pitchFamily="34" charset="0"/>
              </a:rPr>
              <a:t> regression problem. And I have used all regression algorithms to build my model. By looking into the difference of r2 score and cross validation score I found </a:t>
            </a:r>
            <a:r>
              <a:rPr lang="en-IN" dirty="0">
                <a:latin typeface="Calibri" panose="020F0502020204030204" pitchFamily="34" charset="0"/>
                <a:ea typeface="Calibri" panose="020F0502020204030204" pitchFamily="34" charset="0"/>
                <a:cs typeface="Calibri" panose="020F0502020204030204" pitchFamily="34" charset="0"/>
              </a:rPr>
              <a:t>XGB </a:t>
            </a:r>
            <a:r>
              <a:rPr lang="en-IN" sz="1800" dirty="0">
                <a:effectLst/>
                <a:latin typeface="Calibri" panose="020F0502020204030204" pitchFamily="34" charset="0"/>
                <a:ea typeface="Calibri" panose="020F0502020204030204" pitchFamily="34" charset="0"/>
                <a:cs typeface="Calibri" panose="020F0502020204030204" pitchFamily="34" charset="0"/>
              </a:rPr>
              <a:t>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RidgeRegressor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XGBRegressor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ExtraTreesRegressor</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DecisionTreeRegressor</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87142" y="356095"/>
            <a:ext cx="10310496" cy="693060"/>
          </a:xfrm>
        </p:spPr>
        <p:txBody>
          <a:bodyPr>
            <a:noAutofit/>
          </a:bodyPr>
          <a:lstStyle/>
          <a:p>
            <a:pPr algn="ctr"/>
            <a:r>
              <a:rPr lang="en-IN" sz="5400" b="1" dirty="0">
                <a:solidFill>
                  <a:srgbClr val="7030A0"/>
                </a:solidFill>
              </a:rPr>
              <a:t>I) RIDGE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6506ED8-A644-D4D1-4BB0-1463D2F02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94" t="12958" r="41302" b="19447"/>
          <a:stretch/>
        </p:blipFill>
        <p:spPr bwMode="auto">
          <a:xfrm>
            <a:off x="1203157" y="1541928"/>
            <a:ext cx="6386858" cy="4895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II)DECISIONTREE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1"/>
            <a:ext cx="9298005" cy="5592277"/>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293C932A-D95B-3221-103E-820EDEA472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65" t="8812" r="42095" b="26667"/>
          <a:stretch/>
        </p:blipFill>
        <p:spPr bwMode="auto">
          <a:xfrm>
            <a:off x="1087655" y="1547214"/>
            <a:ext cx="6450731" cy="47641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2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4754" y="356095"/>
            <a:ext cx="10762883" cy="693060"/>
          </a:xfrm>
        </p:spPr>
        <p:txBody>
          <a:bodyPr>
            <a:noAutofit/>
          </a:bodyPr>
          <a:lstStyle/>
          <a:p>
            <a:pPr algn="ctr"/>
            <a:r>
              <a:rPr lang="en-IN" sz="5400" b="1" dirty="0">
                <a:solidFill>
                  <a:srgbClr val="7030A0"/>
                </a:solidFill>
              </a:rPr>
              <a:t>III) RANDOMFOREST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11B881F-92CB-7D8A-3333-498C033791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1311" r="39680" b="25226"/>
          <a:stretch/>
        </p:blipFill>
        <p:spPr bwMode="auto">
          <a:xfrm>
            <a:off x="981777" y="1495822"/>
            <a:ext cx="7493705" cy="5145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4267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XGB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BB63AA2-2AC2-2FCA-0CF3-7D5898E0EA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2" t="10256" r="42232" b="9640"/>
          <a:stretch/>
        </p:blipFill>
        <p:spPr bwMode="auto">
          <a:xfrm>
            <a:off x="1020279" y="1337912"/>
            <a:ext cx="6006080" cy="5475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Overview.</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Statement.</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Understanding.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What is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Importance of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Exploratory data 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Visualizations.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Data cleaning steps.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Model Building.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Hyper Parameter Tunning.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Saving the model and predictions from saved best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EXTRATREES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3C5D1A49-E3A9-30C1-66DD-984DCC8A42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75" t="11393" r="35904" b="49859"/>
          <a:stretch/>
        </p:blipFill>
        <p:spPr bwMode="auto">
          <a:xfrm>
            <a:off x="587142" y="1250966"/>
            <a:ext cx="10797808" cy="4269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12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B93B8042-54B1-0047-6040-B6C8A5E23323}"/>
              </a:ext>
            </a:extLst>
          </p:cNvPr>
          <p:cNvPicPr>
            <a:picLocks noChangeAspect="1"/>
          </p:cNvPicPr>
          <p:nvPr/>
        </p:nvPicPr>
        <p:blipFill rotWithShape="1">
          <a:blip r:embed="rId3">
            <a:extLst>
              <a:ext uri="{28A0092B-C50C-407E-A947-70E740481C1C}">
                <a14:useLocalDpi xmlns:a14="http://schemas.microsoft.com/office/drawing/2010/main" val="0"/>
              </a:ext>
            </a:extLst>
          </a:blip>
          <a:srcRect l="9575" t="48032" r="56015" b="7448"/>
          <a:stretch/>
        </p:blipFill>
        <p:spPr bwMode="auto">
          <a:xfrm>
            <a:off x="981776" y="1516735"/>
            <a:ext cx="6849831" cy="49851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3" name="TextBox 2">
            <a:extLst>
              <a:ext uri="{FF2B5EF4-FFF2-40B4-BE49-F238E27FC236}">
                <a16:creationId xmlns:a16="http://schemas.microsoft.com/office/drawing/2014/main" id="{D7FBA35F-A3DD-EEDC-3E79-AE6E19B29A1F}"/>
              </a:ext>
            </a:extLst>
          </p:cNvPr>
          <p:cNvSpPr txBox="1"/>
          <p:nvPr/>
        </p:nvSpPr>
        <p:spPr>
          <a:xfrm>
            <a:off x="499328" y="5380672"/>
            <a:ext cx="8117306" cy="923330"/>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 have chosen all parameters of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ExtraTreesRegressor</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after tunning the model with best parameters model accuracy remain same as </a:t>
            </a:r>
            <a:r>
              <a:rPr lang="en-IN" b="1" dirty="0">
                <a:solidFill>
                  <a:srgbClr val="7030A0"/>
                </a:solidFill>
                <a:latin typeface="Bahnschrift SemiBold" panose="020B0502040204020203" pitchFamily="34" charset="0"/>
                <a:ea typeface="Calibri" panose="020F0502020204030204" pitchFamily="34" charset="0"/>
                <a:cs typeface="Arial" panose="020B0604020202020204" pitchFamily="34" charset="0"/>
              </a:rPr>
              <a:t>99</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.96%.</a:t>
            </a:r>
            <a:endParaRPr lang="en-IN"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3668FA5-1EE6-707A-801E-CB68B949CB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0352" r="18491" b="22280"/>
          <a:stretch/>
        </p:blipFill>
        <p:spPr bwMode="auto">
          <a:xfrm>
            <a:off x="499328" y="1556970"/>
            <a:ext cx="7104814" cy="36793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31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dirty="0">
                <a:latin typeface="Calibri" panose="020F0502020204030204" pitchFamily="34" charset="0"/>
                <a:cs typeface="Calibri" panose="020F0502020204030204" pitchFamily="34" charset="0"/>
              </a:rPr>
              <a:t>                 </a:t>
            </a: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ED3068-A3DD-CD7C-A6EF-EC3DBA5BA4CF}"/>
              </a:ext>
            </a:extLst>
          </p:cNvPr>
          <p:cNvSpPr txBox="1"/>
          <p:nvPr/>
        </p:nvSpPr>
        <p:spPr>
          <a:xfrm>
            <a:off x="808522" y="2431115"/>
            <a:ext cx="9535026" cy="1772537"/>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saved my best model using .</a:t>
            </a:r>
            <a:r>
              <a:rPr lang="en-IN" sz="1800" dirty="0" err="1">
                <a:effectLst/>
                <a:latin typeface="Calibri" panose="020F0502020204030204" pitchFamily="34" charset="0"/>
                <a:ea typeface="Calibri" panose="020F0502020204030204" pitchFamily="34" charset="0"/>
                <a:cs typeface="Calibri" panose="020F0502020204030204" pitchFamily="34" charset="0"/>
              </a:rPr>
              <a:t>pkl</a:t>
            </a:r>
            <a:r>
              <a:rPr lang="en-IN" sz="1800" dirty="0">
                <a:effectLst/>
                <a:latin typeface="Calibri" panose="020F0502020204030204" pitchFamily="34" charset="0"/>
                <a:ea typeface="Calibri" panose="020F0502020204030204" pitchFamily="34" charset="0"/>
                <a:cs typeface="Calibri" panose="020F0502020204030204" pitchFamily="34" charset="0"/>
              </a:rPr>
              <a:t> as follows.</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Now after saving the best model, loading my saved model and predicting the test values</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predicted the 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spcBef>
                <a:spcPts val="300"/>
              </a:spcBef>
              <a:spcAft>
                <a:spcPts val="300"/>
              </a:spcAft>
              <a:buFont typeface="Wingdings" panose="05000000000000000000" pitchFamily="2" charset="2"/>
              <a:buChar char="v"/>
            </a:pP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E746FF0-6BAE-444C-478E-DB9E724421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32" t="33481" r="31989" b="6533"/>
          <a:stretch/>
        </p:blipFill>
        <p:spPr bwMode="auto">
          <a:xfrm>
            <a:off x="3434248" y="3995924"/>
            <a:ext cx="3409315" cy="196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7735" y="144339"/>
            <a:ext cx="9603275" cy="693060"/>
          </a:xfrm>
        </p:spPr>
        <p:txBody>
          <a:bodyPr>
            <a:noAutofit/>
          </a:bodyPr>
          <a:lstStyle/>
          <a:p>
            <a:pPr algn="ctr"/>
            <a:r>
              <a:rPr lang="en-IN" sz="5400" b="1" u="sng" dirty="0">
                <a:solidFill>
                  <a:srgbClr val="7030A0"/>
                </a:solidFill>
              </a:rPr>
              <a:t>CONCLUSION: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90" y="1039529"/>
            <a:ext cx="11665819" cy="5303520"/>
          </a:xfrm>
        </p:spPr>
        <p:txBody>
          <a:bodyPr>
            <a:noAutofit/>
          </a:bodyPr>
          <a:lstStyle/>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report, we have used machine learning algorithms to predict the flight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seven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Then we have also saved the best model and predicted the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It was good that the predicted and actual values were almost same.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 conclude, the application of machine learning in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p>
          <a:p>
            <a:pPr marL="0" indent="0">
              <a:buNone/>
            </a:pPr>
            <a:endParaRPr lang="en-IN" sz="2400" dirty="0"/>
          </a:p>
        </p:txBody>
      </p:sp>
    </p:spTree>
    <p:extLst>
      <p:ext uri="{BB962C8B-B14F-4D97-AF65-F5344CB8AC3E}">
        <p14:creationId xmlns:p14="http://schemas.microsoft.com/office/powerpoint/2010/main" val="124623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369" t="18890" r="12299" b="27907"/>
          <a:stretch/>
        </p:blipFill>
        <p:spPr>
          <a:xfrm>
            <a:off x="587141" y="411502"/>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
        <p:nvSpPr>
          <p:cNvPr id="6" name="TextBox 5">
            <a:extLst>
              <a:ext uri="{FF2B5EF4-FFF2-40B4-BE49-F238E27FC236}">
                <a16:creationId xmlns:a16="http://schemas.microsoft.com/office/drawing/2014/main" id="{4DA44AB4-1FE7-F038-3FA8-2B15F0DD99E0}"/>
              </a:ext>
            </a:extLst>
          </p:cNvPr>
          <p:cNvSpPr txBox="1"/>
          <p:nvPr/>
        </p:nvSpPr>
        <p:spPr>
          <a:xfrm>
            <a:off x="1294362" y="1726984"/>
            <a:ext cx="8621028" cy="286232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Anyone who has booked a flight ticket knows how unexpectedly the prices vary. The cheapest available ticket on a given flight gets more and less expensive over time. This usually happens as an attempt to maximize revenue based on –</a:t>
            </a:r>
          </a:p>
          <a:p>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 1. Time of purchase patterns (making sure last-minute purchases are expensive) </a:t>
            </a:r>
          </a:p>
          <a:p>
            <a:pPr marL="0" indent="0">
              <a:buNone/>
            </a:pPr>
            <a:r>
              <a:rPr lang="en-US" sz="1800" dirty="0">
                <a:latin typeface="Calibri" panose="020F0502020204030204" pitchFamily="34" charset="0"/>
                <a:cs typeface="Calibri" panose="020F0502020204030204" pitchFamily="34"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alibri" panose="020F0502020204030204" pitchFamily="34" charset="0"/>
                <a:cs typeface="Calibri" panose="020F0502020204030204" pitchFamily="34" charset="0"/>
              </a:rPr>
              <a:t>So, you have to work on a project where you collect data of flight fares with other features and work to make a model to predict fares of flights.</a:t>
            </a:r>
          </a:p>
        </p:txBody>
      </p:sp>
    </p:spTree>
    <p:extLst>
      <p:ext uri="{BB962C8B-B14F-4D97-AF65-F5344CB8AC3E}">
        <p14:creationId xmlns:p14="http://schemas.microsoft.com/office/powerpoint/2010/main" val="33550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IN" sz="1800" dirty="0">
              <a:effectLst/>
              <a:latin typeface="Century" panose="02040604050505020304" pitchFamily="18"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alibri" panose="020F0502020204030204" pitchFamily="34"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alibri" panose="020F0502020204030204" pitchFamily="34"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latin typeface="Calibri" panose="020F0502020204030204" pitchFamily="34" charset="0"/>
                <a:ea typeface="Calibri" panose="020F0502020204030204" pitchFamily="34" charset="0"/>
                <a:cs typeface="Calibri" panose="020F0502020204030204" pitchFamily="34" charset="0"/>
              </a:rPr>
              <a:t>99.9</a:t>
            </a:r>
            <a:r>
              <a:rPr lang="en-IN" sz="1800" b="1" dirty="0">
                <a:effectLst/>
                <a:latin typeface="Calibri" panose="020F0502020204030204" pitchFamily="34" charset="0"/>
                <a:ea typeface="Calibri" panose="020F0502020204030204" pitchFamily="34" charset="0"/>
                <a:cs typeface="Calibri" panose="020F0502020204030204" pitchFamily="34" charset="0"/>
              </a:rPr>
              <a:t>% accuracy</a:t>
            </a:r>
            <a:r>
              <a:rPr lang="en-IN" sz="1800" dirty="0">
                <a:effectLst/>
                <a:latin typeface="Calibri" panose="020F0502020204030204" pitchFamily="34" charset="0"/>
                <a:ea typeface="Calibri" panose="020F0502020204030204" pitchFamily="34" charset="0"/>
                <a:cs typeface="Calibri" panose="020F0502020204030204" pitchFamily="34" charset="0"/>
              </a:rPr>
              <a:t>. So let’s understand what all the steps we did to reach this good accuracy.</a:t>
            </a:r>
          </a:p>
          <a:p>
            <a:pPr marL="457200" lvl="1" indent="0">
              <a:buNone/>
            </a:pPr>
            <a:endParaRPr lang="en-US" sz="1800" dirty="0">
              <a:solidFill>
                <a:srgbClr val="7030A0"/>
              </a:solidFill>
              <a:latin typeface="Calibri" panose="020F0502020204030204" pitchFamily="34" charset="0"/>
              <a:cs typeface="Calibri" panose="020F0502020204030204"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2312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1176766" cy="923330"/>
          </a:xfrm>
          <a:prstGeom prst="rect">
            <a:avLst/>
          </a:prstGeom>
          <a:noFill/>
        </p:spPr>
        <p:txBody>
          <a:bodyPr wrap="square">
            <a:spAutoFit/>
          </a:bodyPr>
          <a:lstStyle/>
          <a:p>
            <a:r>
              <a:rPr lang="en-IN" sz="5400" b="1" u="sng" dirty="0">
                <a:solidFill>
                  <a:srgbClr val="7030A0"/>
                </a:solidFill>
              </a:rPr>
              <a:t>What is Flight Price Prediction?</a:t>
            </a:r>
          </a:p>
        </p:txBody>
      </p:sp>
      <p:sp>
        <p:nvSpPr>
          <p:cNvPr id="7" name="TextBox 6">
            <a:extLst>
              <a:ext uri="{FF2B5EF4-FFF2-40B4-BE49-F238E27FC236}">
                <a16:creationId xmlns:a16="http://schemas.microsoft.com/office/drawing/2014/main" id="{9AEA31BD-8B6B-AA89-3C5A-58667056EFD6}"/>
              </a:ext>
            </a:extLst>
          </p:cNvPr>
          <p:cNvSpPr txBox="1"/>
          <p:nvPr/>
        </p:nvSpPr>
        <p:spPr>
          <a:xfrm>
            <a:off x="596765" y="2081088"/>
            <a:ext cx="7690587" cy="2031325"/>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sz="1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69508" y="356095"/>
            <a:ext cx="10628130" cy="1799964"/>
          </a:xfrm>
        </p:spPr>
        <p:txBody>
          <a:bodyPr>
            <a:noAutofit/>
          </a:bodyPr>
          <a:lstStyle/>
          <a:p>
            <a:pPr algn="ctr"/>
            <a:r>
              <a:rPr lang="en-IN" sz="5400" b="1" u="sng" dirty="0">
                <a:solidFill>
                  <a:srgbClr val="7030A0"/>
                </a:solidFill>
              </a:rPr>
              <a:t>IMPORTANCE OF Flight PRICE PREDICTION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664142" y="2767528"/>
            <a:ext cx="7757963" cy="2031325"/>
          </a:xfrm>
          <a:prstGeom prst="rect">
            <a:avLst/>
          </a:prstGeom>
          <a:noFill/>
        </p:spPr>
        <p:txBody>
          <a:bodyPr wrap="square">
            <a:spAutoFit/>
          </a:bodyPr>
          <a:lstStyle/>
          <a:p>
            <a:r>
              <a:rPr lang="en-IN"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442762" y="35609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625642" y="1793106"/>
            <a:ext cx="7555832" cy="3339184"/>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As a first step I have scrapped the required data using selenium from </a:t>
            </a:r>
            <a:r>
              <a:rPr lang="en-IN" dirty="0">
                <a:latin typeface="Calibri" panose="020F0502020204030204" pitchFamily="34" charset="0"/>
                <a:ea typeface="Calibri" panose="020F0502020204030204" pitchFamily="34" charset="0"/>
                <a:cs typeface="Calibri" panose="020F0502020204030204" pitchFamily="34" charset="0"/>
              </a:rPr>
              <a:t>yatra</a:t>
            </a:r>
            <a:r>
              <a:rPr lang="en-IN" sz="1800" dirty="0">
                <a:effectLst/>
                <a:latin typeface="Calibri" panose="020F0502020204030204" pitchFamily="34" charset="0"/>
                <a:ea typeface="Calibri" panose="020F0502020204030204" pitchFamily="34" charset="0"/>
                <a:cs typeface="Calibri" panose="020F0502020204030204" pitchFamily="34" charset="0"/>
              </a:rPr>
              <a:t> website.</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And I have imported required libraries and I have imported the dataset which was in csv format. </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alibri" panose="020F0502020204030204" pitchFamily="34" charset="0"/>
                <a:ea typeface="Calibri" panose="020F0502020204030204" pitchFamily="34" charset="0"/>
                <a:cs typeface="Calibri" panose="020F0502020204030204" pitchFamily="34" charset="0"/>
              </a:rPr>
              <a:t>nunique</a:t>
            </a:r>
            <a:r>
              <a:rPr lang="en-IN" sz="1800" dirty="0">
                <a:effectLst/>
                <a:latin typeface="Calibri" panose="020F0502020204030204" pitchFamily="34" charset="0"/>
                <a:ea typeface="Calibri" panose="020F0502020204030204" pitchFamily="34" charset="0"/>
                <a:cs typeface="Calibri" panose="020F0502020204030204" pitchFamily="34" charset="0"/>
              </a:rPr>
              <a:t>, value counts, info etc.</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also dropped Unnamed:0</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column as I found it was the index column of csv file.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as a part of feature extraction I converted the data types of datetime columns and I have extracted useful information from the raw dataset. Thinking that this data will help us more than raw data.</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1E84695E-3376-EA60-3B1B-F8E81797844A}"/>
              </a:ext>
            </a:extLst>
          </p:cNvPr>
          <p:cNvPicPr>
            <a:picLocks noChangeAspect="1"/>
          </p:cNvPicPr>
          <p:nvPr/>
        </p:nvPicPr>
        <p:blipFill rotWithShape="1">
          <a:blip r:embed="rId3"/>
          <a:srcRect l="24947" t="39186" r="22778" b="26124"/>
          <a:stretch/>
        </p:blipFill>
        <p:spPr>
          <a:xfrm>
            <a:off x="0" y="2225152"/>
            <a:ext cx="3580598" cy="1925053"/>
          </a:xfrm>
          <a:prstGeom prst="rect">
            <a:avLst/>
          </a:prstGeom>
        </p:spPr>
      </p:pic>
      <p:pic>
        <p:nvPicPr>
          <p:cNvPr id="7" name="Picture 6">
            <a:extLst>
              <a:ext uri="{FF2B5EF4-FFF2-40B4-BE49-F238E27FC236}">
                <a16:creationId xmlns:a16="http://schemas.microsoft.com/office/drawing/2014/main" id="{8CEFF499-D9B6-6E3B-D006-B5D5F98FD8C5}"/>
              </a:ext>
            </a:extLst>
          </p:cNvPr>
          <p:cNvPicPr>
            <a:picLocks noChangeAspect="1"/>
          </p:cNvPicPr>
          <p:nvPr/>
        </p:nvPicPr>
        <p:blipFill rotWithShape="1">
          <a:blip r:embed="rId4"/>
          <a:srcRect l="24665" t="32548" r="23059" b="32762"/>
          <a:stretch/>
        </p:blipFill>
        <p:spPr>
          <a:xfrm>
            <a:off x="3580598" y="2238361"/>
            <a:ext cx="3790569" cy="1911843"/>
          </a:xfrm>
          <a:prstGeom prst="rect">
            <a:avLst/>
          </a:prstGeom>
        </p:spPr>
      </p:pic>
      <p:pic>
        <p:nvPicPr>
          <p:cNvPr id="6" name="Picture 5">
            <a:extLst>
              <a:ext uri="{FF2B5EF4-FFF2-40B4-BE49-F238E27FC236}">
                <a16:creationId xmlns:a16="http://schemas.microsoft.com/office/drawing/2014/main" id="{5AC2ABA0-CE4B-227B-8A96-D3A49BD96CF0}"/>
              </a:ext>
            </a:extLst>
          </p:cNvPr>
          <p:cNvPicPr>
            <a:picLocks noChangeAspect="1"/>
          </p:cNvPicPr>
          <p:nvPr/>
        </p:nvPicPr>
        <p:blipFill rotWithShape="1">
          <a:blip r:embed="rId5"/>
          <a:srcRect l="24711" t="33263" r="22189" b="30948"/>
          <a:stretch/>
        </p:blipFill>
        <p:spPr>
          <a:xfrm>
            <a:off x="80210" y="4263991"/>
            <a:ext cx="6474020" cy="2594009"/>
          </a:xfrm>
          <a:prstGeom prst="rect">
            <a:avLst/>
          </a:prstGeom>
        </p:spPr>
      </p:pic>
      <p:pic>
        <p:nvPicPr>
          <p:cNvPr id="13" name="Picture 12">
            <a:extLst>
              <a:ext uri="{FF2B5EF4-FFF2-40B4-BE49-F238E27FC236}">
                <a16:creationId xmlns:a16="http://schemas.microsoft.com/office/drawing/2014/main" id="{161E33D4-60C5-3C5B-A8B0-5840B94A45BB}"/>
              </a:ext>
            </a:extLst>
          </p:cNvPr>
          <p:cNvPicPr>
            <a:picLocks noChangeAspect="1"/>
          </p:cNvPicPr>
          <p:nvPr/>
        </p:nvPicPr>
        <p:blipFill rotWithShape="1">
          <a:blip r:embed="rId6"/>
          <a:srcRect l="24132" t="38912" r="47243" b="29369"/>
          <a:stretch/>
        </p:blipFill>
        <p:spPr>
          <a:xfrm>
            <a:off x="6823736" y="4263991"/>
            <a:ext cx="5368263" cy="2594009"/>
          </a:xfrm>
          <a:prstGeom prst="rect">
            <a:avLst/>
          </a:prstGeom>
        </p:spPr>
      </p:pic>
      <p:pic>
        <p:nvPicPr>
          <p:cNvPr id="21" name="Picture 20">
            <a:extLst>
              <a:ext uri="{FF2B5EF4-FFF2-40B4-BE49-F238E27FC236}">
                <a16:creationId xmlns:a16="http://schemas.microsoft.com/office/drawing/2014/main" id="{F6111F4B-07CB-FC9B-28B9-769FD10D3DD9}"/>
              </a:ext>
            </a:extLst>
          </p:cNvPr>
          <p:cNvPicPr>
            <a:picLocks noChangeAspect="1"/>
          </p:cNvPicPr>
          <p:nvPr/>
        </p:nvPicPr>
        <p:blipFill rotWithShape="1">
          <a:blip r:embed="rId7"/>
          <a:srcRect l="28737" t="25544" r="24132" b="45263"/>
          <a:stretch/>
        </p:blipFill>
        <p:spPr>
          <a:xfrm>
            <a:off x="7401041" y="2240919"/>
            <a:ext cx="4820833" cy="1909285"/>
          </a:xfrm>
          <a:prstGeom prst="rect">
            <a:avLst/>
          </a:prstGeom>
        </p:spPr>
      </p:pic>
    </p:spTree>
    <p:extLst>
      <p:ext uri="{BB962C8B-B14F-4D97-AF65-F5344CB8AC3E}">
        <p14:creationId xmlns:p14="http://schemas.microsoft.com/office/powerpoint/2010/main" val="532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23" name="Picture 22">
            <a:extLst>
              <a:ext uri="{FF2B5EF4-FFF2-40B4-BE49-F238E27FC236}">
                <a16:creationId xmlns:a16="http://schemas.microsoft.com/office/drawing/2014/main" id="{45539444-E1BC-4D68-4340-00A0F3605E10}"/>
              </a:ext>
            </a:extLst>
          </p:cNvPr>
          <p:cNvPicPr>
            <a:picLocks noChangeAspect="1"/>
          </p:cNvPicPr>
          <p:nvPr/>
        </p:nvPicPr>
        <p:blipFill rotWithShape="1">
          <a:blip r:embed="rId2"/>
          <a:srcRect l="28342" t="30035" r="25000" b="10877"/>
          <a:stretch/>
        </p:blipFill>
        <p:spPr>
          <a:xfrm>
            <a:off x="914398" y="2050182"/>
            <a:ext cx="10291248" cy="7330990"/>
          </a:xfrm>
          <a:prstGeom prst="rect">
            <a:avLst/>
          </a:prstGeom>
        </p:spPr>
      </p:pic>
    </p:spTree>
    <p:extLst>
      <p:ext uri="{BB962C8B-B14F-4D97-AF65-F5344CB8AC3E}">
        <p14:creationId xmlns:p14="http://schemas.microsoft.com/office/powerpoint/2010/main" val="30108302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877</TotalTime>
  <Words>1591</Words>
  <Application>Microsoft Office PowerPoint</Application>
  <PresentationFormat>Widescreen</PresentationFormat>
  <Paragraphs>125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Bahnschrift SemiBold</vt:lpstr>
      <vt:lpstr>Calibri</vt:lpstr>
      <vt:lpstr>Century</vt:lpstr>
      <vt:lpstr>Trebuchet MS</vt:lpstr>
      <vt:lpstr>Wingdings</vt:lpstr>
      <vt:lpstr>Wingdings 3</vt:lpstr>
      <vt:lpstr>Facet</vt:lpstr>
      <vt:lpstr>PowerPoint Presentation</vt:lpstr>
      <vt:lpstr>CONTENT</vt:lpstr>
      <vt:lpstr>PROBLEM STATEMENT:</vt:lpstr>
      <vt:lpstr>PROBLEM UNDERSTANDING:</vt:lpstr>
      <vt:lpstr> </vt:lpstr>
      <vt:lpstr>IMPORTANCE OF Flight PRICE PREDICTION</vt:lpstr>
      <vt:lpstr>EXPLORATORY DATA ANALYSIS:</vt:lpstr>
      <vt:lpstr>VISUALIZATION OF CATEGORICAL COLUMNS:  </vt:lpstr>
      <vt:lpstr>VISUALIZATION OF CATEGORICAL COLUMNS:  </vt:lpstr>
      <vt:lpstr>OBSERVATIONS:</vt:lpstr>
      <vt:lpstr>VIZUALIZATION OF NUMIRICALCAL COLUMNS:</vt:lpstr>
      <vt:lpstr>OBSERVATIONS:</vt:lpstr>
      <vt:lpstr>ANALYSIS:</vt:lpstr>
      <vt:lpstr>DATA CLEANING STEPS:</vt:lpstr>
      <vt:lpstr>MODEL BUILDING:</vt:lpstr>
      <vt:lpstr>I) RIDGE REGRESSOR:</vt:lpstr>
      <vt:lpstr>II)DECISIONTREE REGRESSOR:</vt:lpstr>
      <vt:lpstr>III) RANDOMFOREST REGRESSOR:</vt:lpstr>
      <vt:lpstr>IV) XGB REGRESSOR:</vt:lpstr>
      <vt:lpstr>IV) EXTRATREES REGRESSOR: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samyukta</cp:lastModifiedBy>
  <cp:revision>2</cp:revision>
  <dcterms:created xsi:type="dcterms:W3CDTF">2022-06-24T12:47:50Z</dcterms:created>
  <dcterms:modified xsi:type="dcterms:W3CDTF">2022-07-29T15:06:24Z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